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9" r:id="rId6"/>
    <p:sldId id="260" r:id="rId7"/>
    <p:sldId id="269" r:id="rId8"/>
    <p:sldId id="271" r:id="rId9"/>
    <p:sldId id="272" r:id="rId10"/>
    <p:sldId id="273" r:id="rId11"/>
    <p:sldId id="262" r:id="rId12"/>
    <p:sldId id="274" r:id="rId13"/>
    <p:sldId id="263" r:id="rId14"/>
    <p:sldId id="275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94C"/>
    <a:srgbClr val="014067"/>
    <a:srgbClr val="013657"/>
    <a:srgbClr val="014E7D"/>
    <a:srgbClr val="0937C9"/>
    <a:srgbClr val="3F3F3F"/>
    <a:srgbClr val="01456F"/>
    <a:srgbClr val="014B7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66" autoAdjust="0"/>
  </p:normalViewPr>
  <p:slideViewPr>
    <p:cSldViewPr snapToGrid="0" showGuides="1">
      <p:cViewPr varScale="1">
        <p:scale>
          <a:sx n="64" d="100"/>
          <a:sy n="64" d="100"/>
        </p:scale>
        <p:origin x="748" y="5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9/10/2024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9/10/2024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 smtClean="0"/>
              <a:t>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 smtClean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 smtClean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 smtClean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26" y="919368"/>
            <a:ext cx="4691816" cy="5019261"/>
          </a:xfr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3216787" y="2753862"/>
            <a:ext cx="1338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   PROJECT</a:t>
            </a:r>
            <a:endParaRPr lang="en-US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215" y="2222500"/>
            <a:ext cx="4756611" cy="2101022"/>
          </a:xfrm>
        </p:spPr>
        <p:txBody>
          <a:bodyPr>
            <a:normAutofit fontScale="90000"/>
          </a:bodyPr>
          <a:lstStyle/>
          <a:p>
            <a:r>
              <a:rPr lang="en-IN" b="0" dirty="0"/>
              <a:t/>
            </a:r>
            <a:br>
              <a:rPr lang="en-IN" b="0" dirty="0"/>
            </a:br>
            <a:r>
              <a:rPr lang="en-IN" dirty="0"/>
              <a:t/>
            </a:r>
            <a:br>
              <a:rPr lang="en-IN" dirty="0"/>
            </a:br>
            <a:r>
              <a:rPr lang="en-IN" b="0" dirty="0"/>
              <a:t>Data Science Project </a:t>
            </a:r>
            <a:r>
              <a:rPr lang="en-IN" b="0" dirty="0" smtClean="0"/>
              <a:t> Report</a:t>
            </a:r>
            <a:r>
              <a:rPr lang="en-IN" b="0" dirty="0"/>
              <a:t/>
            </a:r>
            <a:br>
              <a:rPr lang="en-IN" b="0" dirty="0"/>
            </a:b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362" y="3974383"/>
            <a:ext cx="4858570" cy="1103243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detailed exploration of multiple datasets for meaningful insights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104" y="785858"/>
            <a:ext cx="7382896" cy="6072142"/>
          </a:xfrm>
          <a:prstGeom prst="rect">
            <a:avLst/>
          </a:prstGeom>
        </p:spPr>
      </p:pic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06" y="81911"/>
            <a:ext cx="9434768" cy="782794"/>
          </a:xfrm>
        </p:spPr>
        <p:txBody>
          <a:bodyPr>
            <a:noAutofit/>
          </a:bodyPr>
          <a:lstStyle/>
          <a:p>
            <a:r>
              <a:rPr lang="en-US" b="0" dirty="0"/>
              <a:t>Model Building (Chatbot ML Project)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606" y="1393344"/>
            <a:ext cx="7368596" cy="1950837"/>
          </a:xfrm>
        </p:spPr>
        <p:txBody>
          <a:bodyPr/>
          <a:lstStyle/>
          <a:p>
            <a:r>
              <a:rPr lang="en-US" sz="1800" b="1" dirty="0">
                <a:solidFill>
                  <a:schemeClr val="accent2"/>
                </a:solidFill>
              </a:rPr>
              <a:t>Steps for building the machine learning model: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cs typeface="Calibri" panose="020F0502020204030204" pitchFamily="34" charset="0"/>
              </a:rPr>
              <a:t>Data </a:t>
            </a:r>
            <a:r>
              <a:rPr lang="en-US" sz="1700" dirty="0">
                <a:cs typeface="Calibri" panose="020F0502020204030204" pitchFamily="34" charset="0"/>
              </a:rPr>
              <a:t>collection (user conversations).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cs typeface="Calibri" panose="020F0502020204030204" pitchFamily="34" charset="0"/>
              </a:rPr>
              <a:t>Preprocessing </a:t>
            </a:r>
            <a:r>
              <a:rPr lang="en-US" sz="1700" dirty="0">
                <a:cs typeface="Calibri" panose="020F0502020204030204" pitchFamily="34" charset="0"/>
              </a:rPr>
              <a:t>and intent classification.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cs typeface="Calibri" panose="020F0502020204030204" pitchFamily="34" charset="0"/>
              </a:rPr>
              <a:t>Training</a:t>
            </a:r>
            <a:r>
              <a:rPr lang="en-US" sz="1700" dirty="0">
                <a:cs typeface="Calibri" panose="020F0502020204030204" pitchFamily="34" charset="0"/>
              </a:rPr>
              <a:t>, testing, and evaluation.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9" name="Table Placeholder 8"/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82845113"/>
              </p:ext>
            </p:extLst>
          </p:nvPr>
        </p:nvGraphicFramePr>
        <p:xfrm>
          <a:off x="464606" y="3872820"/>
          <a:ext cx="8925339" cy="2753140"/>
        </p:xfrm>
        <a:graphic>
          <a:graphicData uri="http://schemas.openxmlformats.org/drawingml/2006/table">
            <a:tbl>
              <a:tblPr/>
              <a:tblGrid>
                <a:gridCol w="2723345">
                  <a:extLst>
                    <a:ext uri="{9D8B030D-6E8A-4147-A177-3AD203B41FA5}">
                      <a16:colId xmlns:a16="http://schemas.microsoft.com/office/drawing/2014/main" val="3267916516"/>
                    </a:ext>
                  </a:extLst>
                </a:gridCol>
                <a:gridCol w="2723345">
                  <a:extLst>
                    <a:ext uri="{9D8B030D-6E8A-4147-A177-3AD203B41FA5}">
                      <a16:colId xmlns:a16="http://schemas.microsoft.com/office/drawing/2014/main" val="2742592016"/>
                    </a:ext>
                  </a:extLst>
                </a:gridCol>
                <a:gridCol w="3478649">
                  <a:extLst>
                    <a:ext uri="{9D8B030D-6E8A-4147-A177-3AD203B41FA5}">
                      <a16:colId xmlns:a16="http://schemas.microsoft.com/office/drawing/2014/main" val="3637805497"/>
                    </a:ext>
                  </a:extLst>
                </a:gridCol>
              </a:tblGrid>
              <a:tr h="6882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Conversation ID</a:t>
                      </a:r>
                      <a:endParaRPr lang="en-IN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Intent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Accuracy (%)</a:t>
                      </a:r>
                      <a:endParaRPr lang="en-IN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831084"/>
                  </a:ext>
                </a:extLst>
              </a:tr>
              <a:tr h="6882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n-IN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Greeting</a:t>
                      </a:r>
                      <a:endParaRPr lang="en-IN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  <a:endParaRPr lang="en-IN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611630"/>
                  </a:ext>
                </a:extLst>
              </a:tr>
              <a:tr h="6882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002</a:t>
                      </a:r>
                      <a:endParaRPr lang="en-IN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Inquiry</a:t>
                      </a:r>
                      <a:endParaRPr lang="en-IN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  <a:endParaRPr lang="en-IN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481237"/>
                  </a:ext>
                </a:extLst>
              </a:tr>
              <a:tr h="6882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003</a:t>
                      </a:r>
                      <a:endParaRPr lang="en-IN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Complaint</a:t>
                      </a:r>
                      <a:endParaRPr lang="en-IN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31750" marB="31750">
                    <a:lnL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4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718739"/>
                  </a:ext>
                </a:extLst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351" y="-91488"/>
            <a:ext cx="1493649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104" y="785858"/>
            <a:ext cx="7382896" cy="6072142"/>
          </a:xfrm>
          <a:prstGeom prst="rect">
            <a:avLst/>
          </a:prstGeom>
        </p:spPr>
      </p:pic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05" y="365113"/>
            <a:ext cx="9434768" cy="782794"/>
          </a:xfrm>
        </p:spPr>
        <p:txBody>
          <a:bodyPr>
            <a:noAutofit/>
          </a:bodyPr>
          <a:lstStyle/>
          <a:p>
            <a:r>
              <a:rPr lang="en-IN" b="0" dirty="0"/>
              <a:t>Final </a:t>
            </a:r>
            <a:r>
              <a:rPr lang="en-IN" b="0" dirty="0" smtClean="0"/>
              <a:t>Insights</a:t>
            </a:r>
            <a:endParaRPr lang="en-US" b="0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606" y="2524538"/>
            <a:ext cx="7368596" cy="3831811"/>
          </a:xfrm>
        </p:spPr>
        <p:txBody>
          <a:bodyPr/>
          <a:lstStyle/>
          <a:p>
            <a:pPr marL="285750" indent="-285750" fontAlgn="base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IN" sz="1700" dirty="0" smtClean="0">
                <a:cs typeface="Calibri" panose="020F0502020204030204" pitchFamily="34" charset="0"/>
              </a:rPr>
              <a:t>COVID-19 </a:t>
            </a:r>
            <a:r>
              <a:rPr lang="en-IN" sz="1700" dirty="0">
                <a:cs typeface="Calibri" panose="020F0502020204030204" pitchFamily="34" charset="0"/>
              </a:rPr>
              <a:t>Trials: Treatment success patterns.</a:t>
            </a:r>
          </a:p>
          <a:p>
            <a:pPr marL="285750" indent="-285750" fontAlgn="base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IN" sz="1700" dirty="0">
                <a:cs typeface="Calibri" panose="020F0502020204030204" pitchFamily="34" charset="0"/>
              </a:rPr>
              <a:t>Netflix: Viewer engagement trends.</a:t>
            </a:r>
          </a:p>
          <a:p>
            <a:pPr marL="285750" indent="-285750" fontAlgn="base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IN" sz="1700" dirty="0">
                <a:cs typeface="Calibri" panose="020F0502020204030204" pitchFamily="34" charset="0"/>
              </a:rPr>
              <a:t>OCD Dataset: Factors influencing treatment outcomes.</a:t>
            </a:r>
          </a:p>
          <a:p>
            <a:pPr marL="285750" indent="-285750" fontAlgn="base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IN" sz="1700" dirty="0">
                <a:cs typeface="Calibri" panose="020F0502020204030204" pitchFamily="34" charset="0"/>
              </a:rPr>
              <a:t>Google Play: Top app categories.</a:t>
            </a:r>
          </a:p>
          <a:p>
            <a:pPr marL="285750" indent="-285750" fontAlgn="base">
              <a:lnSpc>
                <a:spcPct val="150000"/>
              </a:lnSpc>
              <a:spcBef>
                <a:spcPts val="640"/>
              </a:spcBef>
              <a:buFont typeface="Arial" panose="020B0604020202020204" pitchFamily="34" charset="0"/>
              <a:buChar char="•"/>
            </a:pPr>
            <a:r>
              <a:rPr lang="en-IN" sz="1700" dirty="0">
                <a:cs typeface="Calibri" panose="020F0502020204030204" pitchFamily="34" charset="0"/>
              </a:rPr>
              <a:t>Chatbot ML: Model performance and future improvements</a:t>
            </a:r>
            <a:r>
              <a:rPr lang="en-IN" sz="18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  <a:endParaRPr lang="en-IN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64605" y="1653555"/>
            <a:ext cx="5488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pc="300" dirty="0">
                <a:solidFill>
                  <a:schemeClr val="accent2"/>
                </a:solidFill>
              </a:rPr>
              <a:t>Key findings from each dataset:</a:t>
            </a:r>
            <a:endParaRPr lang="en-IN" b="1" spc="300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351" y="0"/>
            <a:ext cx="1493649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3490" y="2145084"/>
            <a:ext cx="4853573" cy="925482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Rozina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Pathan</a:t>
            </a:r>
            <a:endParaRPr lang="en-US" dirty="0">
              <a:solidFill>
                <a:schemeClr val="tx1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8821855794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rozina8617@gmail.com</a:t>
            </a:r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91159" y="2281032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smtClean="0"/>
              <a:t>DS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PROJECT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89" y="782031"/>
            <a:ext cx="4691816" cy="5078174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25" name="Hexagon 24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786698" y="2145084"/>
            <a:ext cx="2412997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DS</a:t>
            </a:r>
            <a:endParaRPr lang="en-US" sz="6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   </a:t>
            </a:r>
            <a:r>
              <a:rPr lang="en-US" dirty="0" smtClean="0">
                <a:solidFill>
                  <a:schemeClr val="accent2"/>
                </a:solidFill>
              </a:rPr>
              <a:t> PROJECT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90" y="1924462"/>
            <a:ext cx="5998510" cy="493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136571"/>
            <a:ext cx="7342622" cy="1701301"/>
          </a:xfrm>
        </p:spPr>
        <p:txBody>
          <a:bodyPr>
            <a:normAutofit/>
          </a:bodyPr>
          <a:lstStyle/>
          <a:p>
            <a:r>
              <a:rPr lang="en-IN" b="0" dirty="0" smtClean="0"/>
              <a:t>Introduction</a:t>
            </a:r>
            <a:endParaRPr lang="en-US" b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530" y="1974442"/>
            <a:ext cx="9690053" cy="608895"/>
          </a:xfrm>
        </p:spPr>
        <p:txBody>
          <a:bodyPr/>
          <a:lstStyle/>
          <a:p>
            <a:r>
              <a:rPr lang="en-US" sz="1800" b="1" dirty="0">
                <a:solidFill>
                  <a:schemeClr val="accent2"/>
                </a:solidFill>
              </a:rPr>
              <a:t>I will be working on five data </a:t>
            </a:r>
            <a:r>
              <a:rPr lang="en-US" sz="1800" b="1" dirty="0" smtClean="0">
                <a:solidFill>
                  <a:schemeClr val="accent2"/>
                </a:solidFill>
              </a:rPr>
              <a:t>science</a:t>
            </a:r>
          </a:p>
          <a:p>
            <a:r>
              <a:rPr lang="en-US" sz="1800" b="1" dirty="0" smtClean="0">
                <a:solidFill>
                  <a:schemeClr val="accent2"/>
                </a:solidFill>
              </a:rPr>
              <a:t> </a:t>
            </a:r>
            <a:r>
              <a:rPr lang="en-US" sz="1800" b="1" dirty="0">
                <a:solidFill>
                  <a:schemeClr val="accent2"/>
                </a:solidFill>
              </a:rPr>
              <a:t>projects</a:t>
            </a:r>
            <a:r>
              <a:rPr lang="en-US" b="1" dirty="0">
                <a:solidFill>
                  <a:schemeClr val="accent2"/>
                </a:solidFill>
              </a:rPr>
              <a:t>: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30" y="2881903"/>
            <a:ext cx="7205270" cy="3175881"/>
          </a:xfrm>
        </p:spPr>
        <p:txBody>
          <a:bodyPr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COVID-19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Clinical Trials EDA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Netflix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Data Analysis and Visualization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OCD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Patient Dataset Exploration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Google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Play Store Apps Data Analysis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Chatbot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Machine Learning Project</a:t>
            </a:r>
          </a:p>
          <a:p>
            <a:pPr fontAlgn="base"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The aim is to extract insights, create visualizations, and apply machine learning models.</a:t>
            </a:r>
          </a:p>
          <a:p>
            <a:pPr lvl="0"/>
            <a:endParaRPr lang="en-US" sz="1800" dirty="0">
              <a:cs typeface="Calibri" panose="020F0502020204030204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1" r="271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75" y="998883"/>
            <a:ext cx="7342622" cy="636104"/>
          </a:xfrm>
        </p:spPr>
        <p:txBody>
          <a:bodyPr>
            <a:normAutofit fontScale="90000"/>
          </a:bodyPr>
          <a:lstStyle/>
          <a:p>
            <a:r>
              <a:rPr lang="en-IN" b="0" dirty="0"/>
              <a:t>Project </a:t>
            </a:r>
            <a:r>
              <a:rPr lang="en-IN" b="0" dirty="0" smtClean="0"/>
              <a:t>Overview</a:t>
            </a:r>
            <a:endParaRPr lang="en-US" b="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75" y="1838737"/>
            <a:ext cx="5530002" cy="4760846"/>
          </a:xfrm>
        </p:spPr>
        <p:txBody>
          <a:bodyPr>
            <a:normAutofit/>
          </a:bodyPr>
          <a:lstStyle/>
          <a:p>
            <a:pPr fontAlgn="base">
              <a:lnSpc>
                <a:spcPct val="160000"/>
              </a:lnSpc>
            </a:pPr>
            <a:r>
              <a:rPr lang="en-IN" sz="16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COVID-19 Clinical Trials: Analyzing clinical trials data for insights into treatments.</a:t>
            </a:r>
          </a:p>
          <a:p>
            <a:pPr fontAlgn="base">
              <a:lnSpc>
                <a:spcPct val="160000"/>
              </a:lnSpc>
            </a:pPr>
            <a:r>
              <a:rPr lang="en-IN" sz="16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Netflix Data: Exploring user engagement, ratings, and trends.</a:t>
            </a:r>
          </a:p>
          <a:p>
            <a:pPr fontAlgn="base">
              <a:lnSpc>
                <a:spcPct val="160000"/>
              </a:lnSpc>
            </a:pPr>
            <a:r>
              <a:rPr lang="en-IN" sz="16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OCD Patient Dataset: Examining treatment outcomes and patient demographics.</a:t>
            </a:r>
          </a:p>
          <a:p>
            <a:pPr fontAlgn="base">
              <a:lnSpc>
                <a:spcPct val="160000"/>
              </a:lnSpc>
            </a:pPr>
            <a:r>
              <a:rPr lang="en-IN" sz="16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Google Play Store Apps: Analyzing app ratings, reviews, and category trends.</a:t>
            </a:r>
          </a:p>
          <a:p>
            <a:pPr fontAlgn="base">
              <a:lnSpc>
                <a:spcPct val="160000"/>
              </a:lnSpc>
            </a:pPr>
            <a:r>
              <a:rPr lang="en-IN" sz="1600" dirty="0">
                <a:solidFill>
                  <a:schemeClr val="tx1">
                    <a:lumMod val="50000"/>
                  </a:schemeClr>
                </a:solidFill>
                <a:cs typeface="Calibri" panose="020F0502020204030204" pitchFamily="34" charset="0"/>
              </a:rPr>
              <a:t>Chatbot ML Project: Building and training a machine learning model to manage conversations.</a:t>
            </a:r>
          </a:p>
          <a:p>
            <a:pPr lvl="0"/>
            <a:endParaRPr lang="en-US" sz="1600" dirty="0">
              <a:solidFill>
                <a:schemeClr val="tx1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77" y="1490870"/>
            <a:ext cx="6021821" cy="536712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10396330" y="332050"/>
            <a:ext cx="1490868" cy="984885"/>
          </a:xfrm>
          <a:prstGeom prst="rect">
            <a:avLst/>
          </a:prstGeom>
          <a:solidFill>
            <a:srgbClr val="00194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DS</a:t>
            </a:r>
            <a:endParaRPr lang="en-US" sz="1100" dirty="0">
              <a:solidFill>
                <a:schemeClr val="accent2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27" y="818184"/>
            <a:ext cx="8347920" cy="1202473"/>
          </a:xfrm>
        </p:spPr>
        <p:txBody>
          <a:bodyPr>
            <a:normAutofit/>
          </a:bodyPr>
          <a:lstStyle/>
          <a:p>
            <a:r>
              <a:rPr lang="en-IN" b="0" dirty="0"/>
              <a:t>Data Description and Preparation</a:t>
            </a:r>
            <a:endParaRPr lang="en-US" b="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8727" y="2461891"/>
            <a:ext cx="9510526" cy="3894459"/>
          </a:xfrm>
        </p:spPr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IN" sz="1600" dirty="0">
                <a:cs typeface="Calibri" panose="020F0502020204030204" pitchFamily="34" charset="0"/>
              </a:rPr>
              <a:t>COVID-19 Clinical Trials: Study titles, trial status, patient demographics.</a:t>
            </a:r>
          </a:p>
          <a:p>
            <a:pPr fontAlgn="base">
              <a:lnSpc>
                <a:spcPct val="150000"/>
              </a:lnSpc>
            </a:pPr>
            <a:r>
              <a:rPr lang="en-IN" sz="1600" dirty="0">
                <a:cs typeface="Calibri" panose="020F0502020204030204" pitchFamily="34" charset="0"/>
              </a:rPr>
              <a:t>Netflix Data: Movie titles, genres, user ratings.</a:t>
            </a:r>
          </a:p>
          <a:p>
            <a:pPr fontAlgn="base">
              <a:lnSpc>
                <a:spcPct val="150000"/>
              </a:lnSpc>
            </a:pPr>
            <a:r>
              <a:rPr lang="en-IN" sz="1600" dirty="0">
                <a:cs typeface="Calibri" panose="020F0502020204030204" pitchFamily="34" charset="0"/>
              </a:rPr>
              <a:t>OCD Dataset: Patient age, treatment type, recovery success.</a:t>
            </a:r>
          </a:p>
          <a:p>
            <a:pPr fontAlgn="base">
              <a:lnSpc>
                <a:spcPct val="150000"/>
              </a:lnSpc>
            </a:pPr>
            <a:r>
              <a:rPr lang="en-IN" sz="1600" dirty="0">
                <a:cs typeface="Calibri" panose="020F0502020204030204" pitchFamily="34" charset="0"/>
              </a:rPr>
              <a:t>Google Play Store Apps: App category, ratings, downloads.</a:t>
            </a:r>
          </a:p>
          <a:p>
            <a:pPr fontAlgn="base">
              <a:lnSpc>
                <a:spcPct val="150000"/>
              </a:lnSpc>
            </a:pPr>
            <a:r>
              <a:rPr lang="en-IN" sz="1600" dirty="0">
                <a:cs typeface="Calibri" panose="020F0502020204030204" pitchFamily="34" charset="0"/>
              </a:rPr>
              <a:t>Chatbot ML Project: User conversations, intents, responses.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1600" dirty="0">
              <a:cs typeface="Calibri" panose="020F0502020204030204" pitchFamily="34" charset="0"/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r>
              <a:rPr lang="en-US" dirty="0"/>
              <a:t>Add a footer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38" y="788023"/>
            <a:ext cx="7381461" cy="6069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004" y="1"/>
            <a:ext cx="1433996" cy="10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>
          <a:xfrm>
            <a:off x="520698" y="2295940"/>
            <a:ext cx="8255554" cy="3455132"/>
          </a:xfrm>
        </p:spPr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1600" dirty="0">
                <a:cs typeface="Calibri" panose="020F0502020204030204" pitchFamily="34" charset="0"/>
              </a:rPr>
              <a:t>COVID-19 Trials: Success rate, patient distribution.</a:t>
            </a:r>
          </a:p>
          <a:p>
            <a:pPr fontAlgn="base">
              <a:lnSpc>
                <a:spcPct val="150000"/>
              </a:lnSpc>
            </a:pPr>
            <a:r>
              <a:rPr lang="en-US" sz="1600" dirty="0">
                <a:cs typeface="Calibri" panose="020F0502020204030204" pitchFamily="34" charset="0"/>
              </a:rPr>
              <a:t>Netflix Data: Top-rated movies, highest watched genres.</a:t>
            </a:r>
          </a:p>
          <a:p>
            <a:pPr fontAlgn="base">
              <a:lnSpc>
                <a:spcPct val="150000"/>
              </a:lnSpc>
            </a:pPr>
            <a:r>
              <a:rPr lang="en-US" sz="1600" dirty="0">
                <a:cs typeface="Calibri" panose="020F0502020204030204" pitchFamily="34" charset="0"/>
              </a:rPr>
              <a:t>OCD Dataset: Treatment success, demographics of recovery.</a:t>
            </a:r>
          </a:p>
          <a:p>
            <a:pPr fontAlgn="base">
              <a:lnSpc>
                <a:spcPct val="150000"/>
              </a:lnSpc>
            </a:pPr>
            <a:r>
              <a:rPr lang="en-US" sz="1600" dirty="0">
                <a:cs typeface="Calibri" panose="020F0502020204030204" pitchFamily="34" charset="0"/>
              </a:rPr>
              <a:t>Google Play Store Apps: Top-rated apps, most downloaded categories.</a:t>
            </a:r>
          </a:p>
          <a:p>
            <a:pPr fontAlgn="base">
              <a:lnSpc>
                <a:spcPct val="150000"/>
              </a:lnSpc>
            </a:pPr>
            <a:r>
              <a:rPr lang="en-US" sz="1600" dirty="0">
                <a:cs typeface="Calibri" panose="020F0502020204030204" pitchFamily="34" charset="0"/>
              </a:rPr>
              <a:t>Chatbot ML: Model accuracy, number of successful conversations</a:t>
            </a:r>
            <a:r>
              <a:rPr lang="en-US" sz="1800" dirty="0"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N" sz="1800" dirty="0">
              <a:cs typeface="Calibri" panose="020F0502020204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0698" y="745740"/>
            <a:ext cx="8333222" cy="1167904"/>
          </a:xfrm>
        </p:spPr>
        <p:txBody>
          <a:bodyPr>
            <a:normAutofit/>
          </a:bodyPr>
          <a:lstStyle/>
          <a:p>
            <a:r>
              <a:rPr lang="en-IN" b="0" dirty="0"/>
              <a:t>Key Performance Indicators (KPIs)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38" y="788023"/>
            <a:ext cx="7381461" cy="60699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350" y="-91488"/>
            <a:ext cx="1493649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3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538" y="788023"/>
            <a:ext cx="7381461" cy="60699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18678" y="1935992"/>
            <a:ext cx="5475290" cy="781188"/>
          </a:xfrm>
        </p:spPr>
        <p:txBody>
          <a:bodyPr>
            <a:normAutofit/>
          </a:bodyPr>
          <a:lstStyle/>
          <a:p>
            <a:r>
              <a:rPr lang="en-US" sz="1800" spc="300" dirty="0"/>
              <a:t>A visual dashboard summarizing key insights:</a:t>
            </a:r>
            <a:endParaRPr lang="en-IN" sz="1800" spc="3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3"/>
          </p:nvPr>
        </p:nvSpPr>
        <p:spPr>
          <a:xfrm>
            <a:off x="520697" y="3144452"/>
            <a:ext cx="5870163" cy="3365637"/>
          </a:xfrm>
        </p:spPr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sz="1600" dirty="0" smtClean="0">
                <a:cs typeface="Calibri" panose="020F0502020204030204" pitchFamily="34" charset="0"/>
              </a:rPr>
              <a:t>Bar </a:t>
            </a:r>
            <a:r>
              <a:rPr lang="en-US" sz="1600" dirty="0">
                <a:cs typeface="Calibri" panose="020F0502020204030204" pitchFamily="34" charset="0"/>
              </a:rPr>
              <a:t>chart: COVID-19 trial success rates.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>
                <a:cs typeface="Calibri" panose="020F0502020204030204" pitchFamily="34" charset="0"/>
              </a:rPr>
              <a:t>Pie </a:t>
            </a:r>
            <a:r>
              <a:rPr lang="en-US" sz="1600" dirty="0">
                <a:cs typeface="Calibri" panose="020F0502020204030204" pitchFamily="34" charset="0"/>
              </a:rPr>
              <a:t>chart: Netflix genre distribution.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>
                <a:cs typeface="Calibri" panose="020F0502020204030204" pitchFamily="34" charset="0"/>
              </a:rPr>
              <a:t>Histogram</a:t>
            </a:r>
            <a:r>
              <a:rPr lang="en-US" sz="1600" dirty="0">
                <a:cs typeface="Calibri" panose="020F0502020204030204" pitchFamily="34" charset="0"/>
              </a:rPr>
              <a:t>: OCD patient recovery.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>
                <a:cs typeface="Calibri" panose="020F0502020204030204" pitchFamily="34" charset="0"/>
              </a:rPr>
              <a:t>Bar </a:t>
            </a:r>
            <a:r>
              <a:rPr lang="en-US" sz="1600" dirty="0">
                <a:cs typeface="Calibri" panose="020F0502020204030204" pitchFamily="34" charset="0"/>
              </a:rPr>
              <a:t>chart: Top Google Play categories.</a:t>
            </a:r>
          </a:p>
          <a:p>
            <a:pPr fontAlgn="base">
              <a:lnSpc>
                <a:spcPct val="150000"/>
              </a:lnSpc>
            </a:pPr>
            <a:r>
              <a:rPr lang="en-US" sz="1600" dirty="0" smtClean="0">
                <a:cs typeface="Calibri" panose="020F0502020204030204" pitchFamily="34" charset="0"/>
              </a:rPr>
              <a:t>Line </a:t>
            </a:r>
            <a:r>
              <a:rPr lang="en-US" sz="1600" dirty="0">
                <a:cs typeface="Calibri" panose="020F0502020204030204" pitchFamily="34" charset="0"/>
              </a:rPr>
              <a:t>graph: Chatbot accuracy over time</a:t>
            </a:r>
          </a:p>
          <a:p>
            <a:pPr>
              <a:lnSpc>
                <a:spcPct val="150000"/>
              </a:lnSpc>
            </a:pPr>
            <a:endParaRPr lang="en-IN" sz="1600" dirty="0">
              <a:cs typeface="Calibri" panose="020F0502020204030204" pitchFamily="34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/>
              <a:t>Mockup Dashboard</a:t>
            </a:r>
            <a:endParaRPr lang="en-IN" dirty="0"/>
          </a:p>
        </p:txBody>
      </p:sp>
      <p:pic>
        <p:nvPicPr>
          <p:cNvPr id="1028" name="Picture 4" descr="ocd_treatment_success_bar.png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2" y="2790855"/>
            <a:ext cx="5598095" cy="371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350" y="-116049"/>
            <a:ext cx="1493649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9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829" y="785858"/>
            <a:ext cx="7382896" cy="607214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27982" y="1863299"/>
            <a:ext cx="7368596" cy="790269"/>
          </a:xfrm>
        </p:spPr>
        <p:txBody>
          <a:bodyPr/>
          <a:lstStyle/>
          <a:p>
            <a:r>
              <a:rPr lang="en-US" sz="1800" spc="300" dirty="0"/>
              <a:t>Steps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sz="1800" spc="300" dirty="0"/>
              <a:t>for cleaning the data in each dataset:</a:t>
            </a:r>
          </a:p>
          <a:p>
            <a:endParaRPr lang="en-IN" sz="1600" dirty="0">
              <a:cs typeface="Calibri" panose="020F0502020204030204" pitchFamily="34" charset="0"/>
            </a:endParaRPr>
          </a:p>
        </p:txBody>
      </p:sp>
      <p:pic>
        <p:nvPicPr>
          <p:cNvPr id="2050" name="Picture 2" descr="ocd_patient_age_histogram.png"/>
          <p:cNvPicPr>
            <a:picLocks noGrp="1" noChangeAspect="1" noChangeArrowheads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7344" y="2880743"/>
            <a:ext cx="4848225" cy="32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27982" y="2934098"/>
            <a:ext cx="5475600" cy="3506847"/>
          </a:xfrm>
        </p:spPr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IN" sz="1700" dirty="0">
                <a:cs typeface="Calibri" panose="020F0502020204030204" pitchFamily="34" charset="0"/>
              </a:rPr>
              <a:t>COVID-19 Trials: Handling missing values.</a:t>
            </a:r>
          </a:p>
          <a:p>
            <a:pPr fontAlgn="base">
              <a:lnSpc>
                <a:spcPct val="150000"/>
              </a:lnSpc>
            </a:pPr>
            <a:r>
              <a:rPr lang="en-IN" sz="1700" dirty="0">
                <a:cs typeface="Calibri" panose="020F0502020204030204" pitchFamily="34" charset="0"/>
              </a:rPr>
              <a:t>Netflix: Normalizing movie genres and ratings.</a:t>
            </a:r>
          </a:p>
          <a:p>
            <a:pPr fontAlgn="base">
              <a:lnSpc>
                <a:spcPct val="150000"/>
              </a:lnSpc>
            </a:pPr>
            <a:r>
              <a:rPr lang="en-IN" sz="1700" dirty="0">
                <a:cs typeface="Calibri" panose="020F0502020204030204" pitchFamily="34" charset="0"/>
              </a:rPr>
              <a:t>OCD: Removing outliers and filling missing fields.</a:t>
            </a:r>
          </a:p>
          <a:p>
            <a:pPr fontAlgn="base">
              <a:lnSpc>
                <a:spcPct val="150000"/>
              </a:lnSpc>
            </a:pPr>
            <a:r>
              <a:rPr lang="en-IN" sz="1700" dirty="0">
                <a:cs typeface="Calibri" panose="020F0502020204030204" pitchFamily="34" charset="0"/>
              </a:rPr>
              <a:t>Google Play Apps: Standardizing app categories.</a:t>
            </a:r>
          </a:p>
          <a:p>
            <a:pPr fontAlgn="base">
              <a:lnSpc>
                <a:spcPct val="150000"/>
              </a:lnSpc>
            </a:pPr>
            <a:r>
              <a:rPr lang="en-IN" sz="1700" dirty="0">
                <a:cs typeface="Calibri" panose="020F0502020204030204" pitchFamily="34" charset="0"/>
              </a:rPr>
              <a:t>Chatbot ML: Preprocessing user intents and responses</a:t>
            </a:r>
            <a:r>
              <a:rPr lang="en-IN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>
          <a:xfrm>
            <a:off x="308713" y="6356350"/>
            <a:ext cx="4114800" cy="365125"/>
          </a:xfrm>
        </p:spPr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27982" y="-2341133"/>
            <a:ext cx="9064487" cy="4393096"/>
          </a:xfrm>
        </p:spPr>
        <p:txBody>
          <a:bodyPr>
            <a:normAutofit/>
          </a:bodyPr>
          <a:lstStyle/>
          <a:p>
            <a:r>
              <a:rPr lang="en-US" b="0" dirty="0"/>
              <a:t>Data Cleaning and Preparation </a:t>
            </a:r>
            <a:r>
              <a:rPr lang="en-US" b="0" dirty="0" smtClean="0"/>
              <a:t>Process</a:t>
            </a:r>
            <a:r>
              <a:rPr lang="en-US" b="0" dirty="0"/>
              <a:t/>
            </a:r>
            <a:br>
              <a:rPr lang="en-US" b="0" dirty="0"/>
            </a:br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351" y="0"/>
            <a:ext cx="1493649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54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104" y="774571"/>
            <a:ext cx="7382896" cy="6072142"/>
          </a:xfrm>
          <a:prstGeom prst="rect">
            <a:avLst/>
          </a:prstGeom>
        </p:spPr>
      </p:pic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0"/>
            <a:ext cx="7864390" cy="2354868"/>
          </a:xfrm>
        </p:spPr>
        <p:txBody>
          <a:bodyPr>
            <a:normAutofit/>
          </a:bodyPr>
          <a:lstStyle/>
          <a:p>
            <a:r>
              <a:rPr lang="en-IN" b="0" dirty="0"/>
              <a:t>Tables and Charts</a:t>
            </a:r>
            <a:br>
              <a:rPr lang="en-IN" b="0" dirty="0"/>
            </a:br>
            <a:r>
              <a:rPr lang="en-IN" dirty="0"/>
              <a:t/>
            </a:r>
            <a:br>
              <a:rPr lang="en-IN" dirty="0"/>
            </a:br>
            <a:endParaRPr lang="en-US" b="0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CFD0302-279C-8A48-9E27-AD5B08D650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flipH="1">
            <a:off x="220418" y="2354868"/>
            <a:ext cx="5740693" cy="4503131"/>
          </a:xfrm>
        </p:spPr>
        <p:txBody>
          <a:bodyPr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cs typeface="Calibri" panose="020F0502020204030204" pitchFamily="34" charset="0"/>
              </a:rPr>
              <a:t>Top COVID-19 trials by success rate.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cs typeface="Calibri" panose="020F0502020204030204" pitchFamily="34" charset="0"/>
              </a:rPr>
              <a:t>Highest-rated </a:t>
            </a:r>
            <a:r>
              <a:rPr lang="en-US" sz="1700" dirty="0">
                <a:cs typeface="Calibri" panose="020F0502020204030204" pitchFamily="34" charset="0"/>
              </a:rPr>
              <a:t>Netflix movies.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cs typeface="Calibri" panose="020F0502020204030204" pitchFamily="34" charset="0"/>
              </a:rPr>
              <a:t>Most </a:t>
            </a:r>
            <a:r>
              <a:rPr lang="en-US" sz="1700" dirty="0">
                <a:cs typeface="Calibri" panose="020F0502020204030204" pitchFamily="34" charset="0"/>
              </a:rPr>
              <a:t>downloaded Google Play apps.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cs typeface="Calibri" panose="020F0502020204030204" pitchFamily="34" charset="0"/>
              </a:rPr>
              <a:t>Bar charts and pie charts to complement the data.</a:t>
            </a:r>
          </a:p>
          <a:p>
            <a:pPr>
              <a:buClr>
                <a:schemeClr val="accent2"/>
              </a:buClr>
            </a:pPr>
            <a:endParaRPr lang="en-US" sz="1700" dirty="0">
              <a:cs typeface="Calibri" panose="020F05020202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C11C9-3DF6-471E-87C0-4DCED41031D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38530" y="1648549"/>
            <a:ext cx="7368596" cy="608895"/>
          </a:xfrm>
        </p:spPr>
        <p:txBody>
          <a:bodyPr/>
          <a:lstStyle/>
          <a:p>
            <a:r>
              <a:rPr lang="en-IN" sz="1800" b="1" dirty="0">
                <a:solidFill>
                  <a:schemeClr val="accent2"/>
                </a:solidFill>
              </a:rPr>
              <a:t>Tables displaying insights</a:t>
            </a:r>
            <a:r>
              <a:rPr lang="en-IN" b="1" dirty="0">
                <a:solidFill>
                  <a:schemeClr val="accent2"/>
                </a:solidFill>
              </a:rPr>
              <a:t>:</a:t>
            </a:r>
          </a:p>
        </p:txBody>
      </p:sp>
      <p:pic>
        <p:nvPicPr>
          <p:cNvPr id="3074" name="Picture 2" descr="covid_trials_status_b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1" y="1648549"/>
            <a:ext cx="5185857" cy="411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8351" y="-43192"/>
            <a:ext cx="1493649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104" y="785858"/>
            <a:ext cx="7382896" cy="607214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369263" y="1678584"/>
            <a:ext cx="7368596" cy="628829"/>
          </a:xfrm>
        </p:spPr>
        <p:txBody>
          <a:bodyPr/>
          <a:lstStyle/>
          <a:p>
            <a:r>
              <a:rPr lang="en-IN" sz="1800" b="1" dirty="0">
                <a:solidFill>
                  <a:schemeClr val="accent2"/>
                </a:solidFill>
              </a:rPr>
              <a:t>Visualizations: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9263" y="319119"/>
            <a:ext cx="8523909" cy="762276"/>
          </a:xfrm>
        </p:spPr>
        <p:txBody>
          <a:bodyPr>
            <a:normAutofit/>
          </a:bodyPr>
          <a:lstStyle/>
          <a:p>
            <a:r>
              <a:rPr lang="en-IN" b="0" dirty="0"/>
              <a:t>Data Visualizations and </a:t>
            </a:r>
            <a:r>
              <a:rPr lang="en-IN" b="0" dirty="0" smtClean="0"/>
              <a:t>Plots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369263" y="2472500"/>
            <a:ext cx="5225764" cy="4083888"/>
          </a:xfrm>
        </p:spPr>
        <p:txBody>
          <a:bodyPr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cs typeface="Calibri" panose="020F0502020204030204" pitchFamily="34" charset="0"/>
              </a:rPr>
              <a:t>COVID-19 Trials: Line chart of successful vs. ongoing trials.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cs typeface="Calibri" panose="020F0502020204030204" pitchFamily="34" charset="0"/>
              </a:rPr>
              <a:t>Netflix: Bar chart of top 10 rated shows.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cs typeface="Calibri" panose="020F0502020204030204" pitchFamily="34" charset="0"/>
              </a:rPr>
              <a:t>Google Play Apps: Pie chart showing app category distribution.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cs typeface="Calibri" panose="020F0502020204030204" pitchFamily="34" charset="0"/>
              </a:rPr>
              <a:t>Chatbot ML: Line plot showing model improvement over iterations.</a:t>
            </a:r>
          </a:p>
          <a:p>
            <a:endParaRPr lang="en-IN" sz="1700" dirty="0"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351" y="-15980"/>
            <a:ext cx="1493649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60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3">
    <a:dk1>
      <a:srgbClr val="3F3F3F"/>
    </a:dk1>
    <a:lt1>
      <a:srgbClr val="FFFFFF"/>
    </a:lt1>
    <a:dk2>
      <a:srgbClr val="F2F2F2"/>
    </a:dk2>
    <a:lt2>
      <a:srgbClr val="A5A5A5"/>
    </a:lt2>
    <a:accent1>
      <a:srgbClr val="00194C"/>
    </a:accent1>
    <a:accent2>
      <a:srgbClr val="EAB200"/>
    </a:accent2>
    <a:accent3>
      <a:srgbClr val="F2F2F2"/>
    </a:accent3>
    <a:accent4>
      <a:srgbClr val="954F72"/>
    </a:accent4>
    <a:accent5>
      <a:srgbClr val="00843B"/>
    </a:accent5>
    <a:accent6>
      <a:srgbClr val="014067"/>
    </a:accent6>
    <a:hlink>
      <a:srgbClr val="00194C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40343A-75DB-4E03-95EA-4A75BA0D7FF2}">
  <ds:schemaRefs>
    <ds:schemaRef ds:uri="http://purl.org/dc/elements/1.1/"/>
    <ds:schemaRef ds:uri="http://www.w3.org/XML/1998/namespace"/>
    <ds:schemaRef ds:uri="http://schemas.microsoft.com/office/infopath/2007/PartnerControls"/>
    <ds:schemaRef ds:uri="71af3243-3dd4-4a8d-8c0d-dd76da1f02a5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583</Words>
  <Application>Microsoft Office PowerPoint</Application>
  <PresentationFormat>Widescreen</PresentationFormat>
  <Paragraphs>111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Office Theme</vt:lpstr>
      <vt:lpstr>  Data Science Project  Report </vt:lpstr>
      <vt:lpstr>Introduction</vt:lpstr>
      <vt:lpstr>Project Overview</vt:lpstr>
      <vt:lpstr>Data Description and Preparation</vt:lpstr>
      <vt:lpstr>Key Performance Indicators (KPIs)</vt:lpstr>
      <vt:lpstr>Mockup Dashboard</vt:lpstr>
      <vt:lpstr>Data Cleaning and Preparation Process </vt:lpstr>
      <vt:lpstr>Tables and Charts  </vt:lpstr>
      <vt:lpstr>Data Visualizations and Plots</vt:lpstr>
      <vt:lpstr>Model Building (Chatbot ML Project)</vt:lpstr>
      <vt:lpstr>Final Insights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2024-09-06T15:22:50Z</dcterms:created>
  <dcterms:modified xsi:type="dcterms:W3CDTF">2024-09-10T11:07:26Z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